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304" r:id="rId3"/>
    <p:sldId id="305" r:id="rId4"/>
    <p:sldId id="298" r:id="rId5"/>
    <p:sldId id="306" r:id="rId6"/>
    <p:sldId id="312" r:id="rId7"/>
    <p:sldId id="311" r:id="rId8"/>
    <p:sldId id="313" r:id="rId9"/>
    <p:sldId id="315" r:id="rId10"/>
    <p:sldId id="314" r:id="rId11"/>
    <p:sldId id="309" r:id="rId12"/>
    <p:sldId id="316" r:id="rId13"/>
    <p:sldId id="318" r:id="rId14"/>
    <p:sldId id="317" r:id="rId15"/>
    <p:sldId id="266" r:id="rId16"/>
  </p:sldIdLst>
  <p:sldSz cx="18288000" cy="10287000"/>
  <p:notesSz cx="6858000" cy="9144000"/>
  <p:embeddedFontLst>
    <p:embeddedFont>
      <p:font typeface="Libre Baskerville" panose="02000000000000000000" pitchFamily="2" charset="0"/>
      <p:regular r:id="rId18"/>
      <p:bold r:id="rId19"/>
      <p:italic r:id="rId20"/>
    </p:embeddedFont>
    <p:embeddedFont>
      <p:font typeface="Public Sans" pitchFamily="2" charset="77"/>
      <p:regular r:id="rId21"/>
    </p:embeddedFont>
    <p:embeddedFont>
      <p:font typeface="Public Sans Bold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 autoAdjust="0"/>
    <p:restoredTop sz="94694" autoAdjust="0"/>
  </p:normalViewPr>
  <p:slideViewPr>
    <p:cSldViewPr>
      <p:cViewPr varScale="1">
        <p:scale>
          <a:sx n="80" d="100"/>
          <a:sy n="80" d="100"/>
        </p:scale>
        <p:origin x="28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E44DA-4143-FE42-AA0C-A8FE7D94754A}" type="datetimeFigureOut">
              <a:rPr lang="en-TW" smtClean="0"/>
              <a:t>4/24/25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3C4D-AEE7-CC46-8726-F1DF08599A0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63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73" t="-105158" b="-90972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17010927" y="4743371"/>
            <a:ext cx="1277073" cy="800257"/>
            <a:chOff x="0" y="0"/>
            <a:chExt cx="1702765" cy="106701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2840" y="375094"/>
              <a:ext cx="717085" cy="316821"/>
            </a:xfrm>
            <a:custGeom>
              <a:avLst/>
              <a:gdLst/>
              <a:ahLst/>
              <a:cxnLst/>
              <a:rect l="l" t="t" r="r" b="b"/>
              <a:pathLst>
                <a:path w="717085" h="316821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W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012"/>
            <a:ext cx="666538" cy="667915"/>
            <a:chOff x="0" y="0"/>
            <a:chExt cx="888718" cy="890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88718" cy="890554"/>
              <a:chOff x="0" y="0"/>
              <a:chExt cx="6350000" cy="636311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6311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118">
                    <a:moveTo>
                      <a:pt x="3175000" y="0"/>
                    </a:moveTo>
                    <a:cubicBezTo>
                      <a:pt x="1421496" y="0"/>
                      <a:pt x="0" y="1424433"/>
                      <a:pt x="0" y="3181559"/>
                    </a:cubicBezTo>
                    <a:cubicBezTo>
                      <a:pt x="0" y="4938686"/>
                      <a:pt x="1421496" y="6363118"/>
                      <a:pt x="3175000" y="6363118"/>
                    </a:cubicBezTo>
                    <a:cubicBezTo>
                      <a:pt x="4928504" y="6363118"/>
                      <a:pt x="6350000" y="4938686"/>
                      <a:pt x="6350000" y="3181559"/>
                    </a:cubicBezTo>
                    <a:cubicBezTo>
                      <a:pt x="6350000" y="142443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9976" y="244812"/>
              <a:ext cx="581866" cy="391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5238" y="2930515"/>
            <a:ext cx="11959530" cy="5226226"/>
            <a:chOff x="0" y="0"/>
            <a:chExt cx="15946039" cy="6968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946039" cy="54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My Weekly</a:t>
              </a:r>
            </a:p>
            <a:p>
              <a:pPr algn="l">
                <a:lnSpc>
                  <a:spcPts val="16200"/>
                </a:lnSpc>
              </a:pPr>
              <a:r>
                <a:rPr lang="en-US" sz="13500" spc="-270" dirty="0">
                  <a:solidFill>
                    <a:srgbClr val="A19C95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Updates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336017"/>
              <a:ext cx="15946039" cy="6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Song-Ze, Yu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05740" y="1117494"/>
            <a:ext cx="305356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spc="2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Apr 10,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E3577-08F8-046C-9F5E-B9127EA9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83" y="571500"/>
            <a:ext cx="16936633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4D632-8C76-4A7E-84DE-E462C734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2" y="6210300"/>
            <a:ext cx="14945317" cy="1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3CCE-1862-988B-4E27-2E0356BD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7882F-3CA0-8125-9D52-839D9036347F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Baseline Model implementation (Regression)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24719-BAD5-2EDC-D74B-FBDAC316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269200"/>
            <a:ext cx="15773400" cy="5172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5E7543-FD0E-F990-EF26-35DA5AAE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0" y="1889756"/>
            <a:ext cx="4508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5043-50CF-33D4-8ABE-02DEBE5D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0A9CD7-12C7-32C3-2432-F8ED59E44C4F}"/>
              </a:ext>
            </a:extLst>
          </p:cNvPr>
          <p:cNvSpPr txBox="1"/>
          <p:nvPr/>
        </p:nvSpPr>
        <p:spPr>
          <a:xfrm>
            <a:off x="-152400" y="731103"/>
            <a:ext cx="1828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2: </a:t>
            </a:r>
            <a:r>
              <a:rPr lang="en-US" sz="4800" b="1" dirty="0"/>
              <a:t>Interpolation Test</a:t>
            </a:r>
            <a:endParaRPr lang="en-US" sz="4800" dirty="0"/>
          </a:p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Single band sweep -12~+12dB (4dB as a unit)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E4FBD-553B-314E-4F5B-76D4CE55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0" y="4076700"/>
            <a:ext cx="13334039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12518-7FB8-12A0-1315-A62E3843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27" y="495300"/>
            <a:ext cx="10769108" cy="3517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10867C-F1AF-1D0A-6C8E-9B3F98C0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16352"/>
            <a:ext cx="50038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2D64-CF25-E5CF-A9A6-FF6C806B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56716"/>
            <a:ext cx="76200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23C2F-5D21-6511-AB0B-CCA4AA73D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477" y="4956314"/>
            <a:ext cx="11215035" cy="365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AB9BA-97F1-DDE3-4C92-91BA8D474A47}"/>
              </a:ext>
            </a:extLst>
          </p:cNvPr>
          <p:cNvSpPr txBox="1"/>
          <p:nvPr/>
        </p:nvSpPr>
        <p:spPr>
          <a:xfrm>
            <a:off x="38100" y="9234391"/>
            <a:ext cx="1821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Concludes: We don’t need to actually run this small unit, and also the model learns good not only mapping the answer.  </a:t>
            </a:r>
          </a:p>
        </p:txBody>
      </p:sp>
    </p:spTree>
    <p:extLst>
      <p:ext uri="{BB962C8B-B14F-4D97-AF65-F5344CB8AC3E}">
        <p14:creationId xmlns:p14="http://schemas.microsoft.com/office/powerpoint/2010/main" val="412117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9C6CF-A356-344C-DF77-AA7F8C996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2304F-4577-13C2-943F-1295C371B4BB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3: Multi band sweep -12~+12dB (4dB as a unit)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9F219-C233-E944-AEDD-115AAA3D09FD}"/>
              </a:ext>
            </a:extLst>
          </p:cNvPr>
          <p:cNvSpPr txBox="1"/>
          <p:nvPr/>
        </p:nvSpPr>
        <p:spPr>
          <a:xfrm>
            <a:off x="4379494" y="2101334"/>
            <a:ext cx="922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「</a:t>
            </a:r>
            <a:r>
              <a:rPr lang="zh-TW" altLang="en-US" b="1" dirty="0"/>
              <a:t>多 </a:t>
            </a:r>
            <a:r>
              <a:rPr lang="en-US" b="1" dirty="0"/>
              <a:t>band sweep</a:t>
            </a:r>
            <a:r>
              <a:rPr lang="en-US" dirty="0"/>
              <a:t>」</a:t>
            </a:r>
            <a:r>
              <a:rPr lang="zh-TW" altLang="en-US" dirty="0"/>
              <a:t>就是</a:t>
            </a:r>
            <a:r>
              <a:rPr lang="zh-TW" altLang="en-US" b="1" dirty="0"/>
              <a:t>同時對五個 </a:t>
            </a:r>
            <a:r>
              <a:rPr lang="en-US" b="1" dirty="0"/>
              <a:t>band</a:t>
            </a:r>
            <a:r>
              <a:rPr lang="zh-TW" altLang="en-US" dirty="0"/>
              <a:t>都做七檔 </a:t>
            </a:r>
            <a:r>
              <a:rPr lang="en-US" dirty="0"/>
              <a:t>sweep，</a:t>
            </a:r>
            <a:r>
              <a:rPr lang="zh-TW" altLang="en-US" dirty="0"/>
              <a:t>組合成 </a:t>
            </a:r>
            <a:r>
              <a:rPr lang="en-US" altLang="zh-TW" dirty="0"/>
              <a:t>7^5 = 16,807 </a:t>
            </a:r>
            <a:r>
              <a:rPr lang="zh-TW" altLang="en-US" dirty="0"/>
              <a:t>種檔案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9E8DB-804A-EC97-2477-574A940A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3009900"/>
            <a:ext cx="11506200" cy="6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4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13370"/>
            </a:stretch>
          </a:blipFill>
        </p:spPr>
        <p:txBody>
          <a:bodyPr/>
          <a:lstStyle/>
          <a:p>
            <a:endParaRPr lang="en-TW"/>
          </a:p>
        </p:txBody>
      </p:sp>
      <p:grpSp>
        <p:nvGrpSpPr>
          <p:cNvPr id="3" name="Group 3"/>
          <p:cNvGrpSpPr/>
          <p:nvPr/>
        </p:nvGrpSpPr>
        <p:grpSpPr>
          <a:xfrm>
            <a:off x="8810731" y="1028013"/>
            <a:ext cx="666538" cy="667911"/>
            <a:chOff x="0" y="0"/>
            <a:chExt cx="888718" cy="8905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88718" cy="890549"/>
              <a:chOff x="0" y="0"/>
              <a:chExt cx="6350000" cy="63630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6308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63081">
                    <a:moveTo>
                      <a:pt x="3175000" y="0"/>
                    </a:moveTo>
                    <a:cubicBezTo>
                      <a:pt x="1421496" y="0"/>
                      <a:pt x="0" y="1424424"/>
                      <a:pt x="0" y="3181540"/>
                    </a:cubicBezTo>
                    <a:cubicBezTo>
                      <a:pt x="0" y="4938657"/>
                      <a:pt x="1421496" y="6363081"/>
                      <a:pt x="3175000" y="6363081"/>
                    </a:cubicBezTo>
                    <a:cubicBezTo>
                      <a:pt x="4928504" y="6363081"/>
                      <a:pt x="6350000" y="4938657"/>
                      <a:pt x="6350000" y="3181540"/>
                    </a:cubicBezTo>
                    <a:cubicBezTo>
                      <a:pt x="6350000" y="1424424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9C95"/>
              </a:solidFill>
            </p:spPr>
            <p:txBody>
              <a:bodyPr/>
              <a:lstStyle/>
              <a:p>
                <a:endParaRPr lang="en-TW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9976" y="244812"/>
              <a:ext cx="581866" cy="39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</a:pPr>
              <a:r>
                <a:rPr lang="en-US" sz="1879" b="1" spc="-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42114" y="4081802"/>
            <a:ext cx="11003773" cy="3818635"/>
            <a:chOff x="0" y="0"/>
            <a:chExt cx="14671697" cy="5091513"/>
          </a:xfrm>
        </p:grpSpPr>
        <p:sp>
          <p:nvSpPr>
            <p:cNvPr id="8" name="AutoShape 8"/>
            <p:cNvSpPr/>
            <p:nvPr/>
          </p:nvSpPr>
          <p:spPr>
            <a:xfrm>
              <a:off x="619125" y="3650675"/>
              <a:ext cx="13433447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TW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671697" cy="2841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8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05786"/>
              <a:ext cx="14671697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Now, what’s next?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DFE56-2CA6-4213-CA63-4B8D4626A937}"/>
              </a:ext>
            </a:extLst>
          </p:cNvPr>
          <p:cNvSpPr txBox="1"/>
          <p:nvPr/>
        </p:nvSpPr>
        <p:spPr>
          <a:xfrm>
            <a:off x="1028700" y="2781300"/>
            <a:ext cx="16230600" cy="494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1. Dataset making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2. Extract features (e.g., spectral centroid, MFCC):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input</a:t>
            </a:r>
            <a:endParaRPr lang="en-US" sz="3600" dirty="0">
              <a:solidFill>
                <a:srgbClr val="A19C95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3. Attach label (EQ and compressor parameter):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model output and ground truth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4. Model training / inference: </a:t>
            </a:r>
            <a:r>
              <a:rPr lang="en-US" sz="32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regression/SVM and classification first, NN if available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5. Evaluate tone recognition performance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TSong" panose="02010600040101010101" pitchFamily="2" charset="-122"/>
                <a:ea typeface="STSong" panose="02010600040101010101" pitchFamily="2" charset="-122"/>
              </a:rPr>
              <a:t>	6. Write the JUCE interface</a:t>
            </a:r>
            <a:r>
              <a:rPr lang="en-US" sz="3600" dirty="0">
                <a:solidFill>
                  <a:srgbClr val="A19C95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 if available </a:t>
            </a:r>
            <a:endParaRPr lang="en-US" sz="3600" dirty="0"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D8266-C3EC-958D-7D94-06BE350303C2}"/>
              </a:ext>
            </a:extLst>
          </p:cNvPr>
          <p:cNvSpPr txBox="1"/>
          <p:nvPr/>
        </p:nvSpPr>
        <p:spPr>
          <a:xfrm>
            <a:off x="0" y="1122437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VTR System Workflow</a:t>
            </a:r>
          </a:p>
        </p:txBody>
      </p:sp>
    </p:spTree>
    <p:extLst>
      <p:ext uri="{BB962C8B-B14F-4D97-AF65-F5344CB8AC3E}">
        <p14:creationId xmlns:p14="http://schemas.microsoft.com/office/powerpoint/2010/main" val="196296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0351-C70A-F199-4233-087AD034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560DFC-DF64-23C5-3B83-BB08295D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" y="1957891"/>
            <a:ext cx="18067087" cy="63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E808-4AAB-F8DD-4A6C-D7FB50C5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42D17-5312-C5B2-E5DC-08A1E7197BC6}"/>
              </a:ext>
            </a:extLst>
          </p:cNvPr>
          <p:cNvSpPr txBox="1"/>
          <p:nvPr/>
        </p:nvSpPr>
        <p:spPr>
          <a:xfrm>
            <a:off x="6705600" y="112243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MVP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EEDE8-E1FD-2D79-600A-67E0528E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36" y="2781300"/>
            <a:ext cx="16685727" cy="609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5C3DB-D9F5-0E92-02CA-2508BF892307}"/>
              </a:ext>
            </a:extLst>
          </p:cNvPr>
          <p:cNvSpPr txBox="1"/>
          <p:nvPr/>
        </p:nvSpPr>
        <p:spPr>
          <a:xfrm>
            <a:off x="6096000" y="17145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Create my own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8405-B6D0-CE1A-2BF8-A180A0C1CC62}"/>
              </a:ext>
            </a:extLst>
          </p:cNvPr>
          <p:cNvSpPr txBox="1"/>
          <p:nvPr/>
        </p:nvSpPr>
        <p:spPr>
          <a:xfrm>
            <a:off x="6716486" y="9080445"/>
            <a:ext cx="5018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Goal: 500 samples</a:t>
            </a:r>
          </a:p>
        </p:txBody>
      </p:sp>
    </p:spTree>
    <p:extLst>
      <p:ext uri="{BB962C8B-B14F-4D97-AF65-F5344CB8AC3E}">
        <p14:creationId xmlns:p14="http://schemas.microsoft.com/office/powerpoint/2010/main" val="198981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F3EB-2443-00F1-D95C-7D0C0BFA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BC6F4-8DF1-4AF6-2B8E-A1A1A5736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2" r="55905"/>
          <a:stretch/>
        </p:blipFill>
        <p:spPr>
          <a:xfrm>
            <a:off x="3048000" y="1562100"/>
            <a:ext cx="12192000" cy="8140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8718-495D-53CB-0E1D-106649D29EDC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Progress: Dataset generating</a:t>
            </a:r>
          </a:p>
        </p:txBody>
      </p:sp>
    </p:spTree>
    <p:extLst>
      <p:ext uri="{BB962C8B-B14F-4D97-AF65-F5344CB8AC3E}">
        <p14:creationId xmlns:p14="http://schemas.microsoft.com/office/powerpoint/2010/main" val="143815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7693C-0CA6-F791-106C-EDF0557A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0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5E9292-73DA-6E97-9B55-A558CB85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743700"/>
            <a:ext cx="4457700" cy="250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2AFAB-EA4F-9DBB-8853-2140866A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718300"/>
            <a:ext cx="3632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F88A9-7A8B-1C38-8641-30177126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85" b="90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1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E8D9C-1FBB-1D7B-8C04-83A36B28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628900"/>
            <a:ext cx="8861245" cy="546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EABBC-56C1-58FF-73A7-0FE70331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72563"/>
            <a:ext cx="7772400" cy="57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C23EC5-503F-5209-D8FB-D08963ED4C33}"/>
              </a:ext>
            </a:extLst>
          </p:cNvPr>
          <p:cNvSpPr txBox="1"/>
          <p:nvPr/>
        </p:nvSpPr>
        <p:spPr>
          <a:xfrm>
            <a:off x="-152400" y="731103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rgbClr val="0E0E0E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Experiment 1: Single band sweep -12~+12dB (1dB as a unit)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24FFC-5B9A-8D8D-BE7A-F5312555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90900"/>
            <a:ext cx="7244757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181B0-6D9C-EAF7-DF50-192D4D2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390900"/>
            <a:ext cx="7772400" cy="4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214</Words>
  <Application>Microsoft Macintosh PowerPoint</Application>
  <PresentationFormat>Custom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Libre Baskerville</vt:lpstr>
      <vt:lpstr>Arial</vt:lpstr>
      <vt:lpstr>STSong</vt:lpstr>
      <vt:lpstr>Calibri</vt:lpstr>
      <vt:lpstr>Public Sans Bold</vt:lpstr>
      <vt:lpstr>Public Sans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Traditional Executive Real Estate Weekly Team Updates Presentation</dc:title>
  <cp:lastModifiedBy>游松澤</cp:lastModifiedBy>
  <cp:revision>49</cp:revision>
  <dcterms:created xsi:type="dcterms:W3CDTF">2006-08-16T00:00:00Z</dcterms:created>
  <dcterms:modified xsi:type="dcterms:W3CDTF">2025-04-24T04:35:54Z</dcterms:modified>
  <dc:identifier>DAGSIRS615U</dc:identifier>
</cp:coreProperties>
</file>